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2" r:id="rId3"/>
    <p:sldId id="259" r:id="rId4"/>
    <p:sldId id="271" r:id="rId5"/>
    <p:sldId id="260" r:id="rId6"/>
    <p:sldId id="261" r:id="rId7"/>
    <p:sldId id="262" r:id="rId8"/>
    <p:sldId id="263" r:id="rId9"/>
    <p:sldId id="264" r:id="rId10"/>
    <p:sldId id="295" r:id="rId11"/>
    <p:sldId id="280" r:id="rId12"/>
    <p:sldId id="265" r:id="rId13"/>
    <p:sldId id="266" r:id="rId14"/>
    <p:sldId id="297" r:id="rId15"/>
    <p:sldId id="281" r:id="rId16"/>
    <p:sldId id="267" r:id="rId17"/>
    <p:sldId id="269" r:id="rId18"/>
    <p:sldId id="268" r:id="rId19"/>
    <p:sldId id="272" r:id="rId20"/>
    <p:sldId id="299" r:id="rId21"/>
    <p:sldId id="274" r:id="rId22"/>
    <p:sldId id="300" r:id="rId23"/>
    <p:sldId id="275" r:id="rId24"/>
    <p:sldId id="301" r:id="rId25"/>
    <p:sldId id="276" r:id="rId26"/>
    <p:sldId id="277" r:id="rId27"/>
    <p:sldId id="298" r:id="rId28"/>
    <p:sldId id="284" r:id="rId29"/>
    <p:sldId id="282" r:id="rId30"/>
    <p:sldId id="278" r:id="rId31"/>
    <p:sldId id="279" r:id="rId32"/>
    <p:sldId id="285" r:id="rId33"/>
    <p:sldId id="286" r:id="rId34"/>
    <p:sldId id="287" r:id="rId35"/>
    <p:sldId id="288" r:id="rId36"/>
    <p:sldId id="290" r:id="rId37"/>
    <p:sldId id="291" r:id="rId38"/>
    <p:sldId id="292" r:id="rId39"/>
    <p:sldId id="294" r:id="rId4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9E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58" autoAdjust="0"/>
    <p:restoredTop sz="94660"/>
  </p:normalViewPr>
  <p:slideViewPr>
    <p:cSldViewPr snapToGrid="0">
      <p:cViewPr varScale="1">
        <p:scale>
          <a:sx n="91" d="100"/>
          <a:sy n="91" d="100"/>
        </p:scale>
        <p:origin x="19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9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7BE934-76B2-4919-BC92-FB96938EA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3BC3A3-B17D-4768-8CDC-B3D7D6CB0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D1BED4-AF4E-477C-A7E1-7EABC096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071DF-782A-4623-B21E-4DAB03EC8CB2}" type="datetimeFigureOut">
              <a:rPr lang="es-ES" smtClean="0"/>
              <a:t>21/07/2020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15714B-9071-4786-A558-8A87C9166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7F8439-F809-45E6-AB5F-A12F03516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CC1-2741-40CA-B644-47F46404627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5755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B08A54-C4D3-41CE-855F-6B6A05C3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BB59414-64AB-4E09-A493-C0785D599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709711-AC84-4A4D-9992-DBB1D8EA2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071DF-782A-4623-B21E-4DAB03EC8CB2}" type="datetimeFigureOut">
              <a:rPr lang="es-ES" smtClean="0"/>
              <a:t>21/07/2020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AA6044-6AA5-4A0B-A33C-659C2D815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BE296A-E0D4-45DE-8749-D1263B351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CC1-2741-40CA-B644-47F46404627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385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93FF72-F406-4F9D-9406-AE2CDB1499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9A8641-6B80-4257-99B7-70107A4CD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6C6843-1731-4E29-8E03-C8CAF55A7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071DF-782A-4623-B21E-4DAB03EC8CB2}" type="datetimeFigureOut">
              <a:rPr lang="es-ES" smtClean="0"/>
              <a:t>21/07/2020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CE69A4-B119-42BA-9BEF-F35D141F7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EE744F-6AD6-4DB1-89BC-90BBCB85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CC1-2741-40CA-B644-47F46404627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707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47DE3-F3BA-4203-B72F-2B95A276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504BE1-A87D-435E-9AD7-E68EFDDA6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942292-29A2-413F-A144-F28A31159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071DF-782A-4623-B21E-4DAB03EC8CB2}" type="datetimeFigureOut">
              <a:rPr lang="es-ES" smtClean="0"/>
              <a:t>21/07/2020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CF4352-B429-4F3B-94B5-F512F4127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7DA979-972F-42E2-BA68-7C63FFAF5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CC1-2741-40CA-B644-47F46404627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66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728425-7949-47B9-AB88-20CF1E77A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325A38-161F-45B3-BA0C-961F2A8B0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7A78E5-A2D9-4826-8032-78254348F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071DF-782A-4623-B21E-4DAB03EC8CB2}" type="datetimeFigureOut">
              <a:rPr lang="es-ES" smtClean="0"/>
              <a:t>21/07/2020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DC5BB0-2C57-45D4-A88E-5966E925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D3D857-08CA-4FB6-829A-63EC9F126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CC1-2741-40CA-B644-47F46404627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6970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F438B-D678-471B-8B2F-8C9866A5D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49C226-726D-4C95-84C6-44701811C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1B88B39-1A2C-4136-8973-7E2BB6212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B80BF8-CB8B-43C2-8C1D-9C6A724FD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071DF-782A-4623-B21E-4DAB03EC8CB2}" type="datetimeFigureOut">
              <a:rPr lang="es-ES" smtClean="0"/>
              <a:t>21/07/2020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0ED37-37DA-4D39-870E-8EA7E8DE3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BE359D-1D11-4544-AB5A-D07C6E13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CC1-2741-40CA-B644-47F46404627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239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115C4-8080-4345-B6F2-0786E0E7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E5F683-7DF5-49C9-B4BA-80A36AC1F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BAB5BA-EA54-43D5-B141-F95214BA5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A8A721-F445-4A9C-B4FD-B10A7FEA50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8DE3257-C00A-4E01-A8E0-37A3BE4A2D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75BE4BF-C67A-4496-B0EA-304AAB3E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071DF-782A-4623-B21E-4DAB03EC8CB2}" type="datetimeFigureOut">
              <a:rPr lang="es-ES" smtClean="0"/>
              <a:t>21/07/2020</a:t>
            </a:fld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A3F6337-3A1F-4354-B984-CCFEF5742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A3FE5AA-E161-410A-86B4-E8AAC9829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CC1-2741-40CA-B644-47F46404627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510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BCC94-DC45-4ACE-B5DA-2FA2E5C27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162A35-97FF-4273-9507-F5F08F936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071DF-782A-4623-B21E-4DAB03EC8CB2}" type="datetimeFigureOut">
              <a:rPr lang="es-ES" smtClean="0"/>
              <a:t>21/07/2020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F25F0AC-CF6F-46BC-A974-6BD06C6F8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62278C-04FE-4E5F-86E6-A28832810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CC1-2741-40CA-B644-47F46404627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8390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0F25D21-2DE3-4293-9FE6-F9D2D1A79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071DF-782A-4623-B21E-4DAB03EC8CB2}" type="datetimeFigureOut">
              <a:rPr lang="es-ES" smtClean="0"/>
              <a:t>21/07/2020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24B1574-A6A1-4D9F-8E89-DF4216FF4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B4B98E-F614-45BF-8D65-B07131E3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CC1-2741-40CA-B644-47F46404627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199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229908-F2DC-47FC-867B-6EE0ACF1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75C987-8AF6-4E90-9E12-786CC4AFD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D5DFC-F315-4050-BF9C-914BB81DF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F42C70-FE83-4444-8693-F4A863A23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071DF-782A-4623-B21E-4DAB03EC8CB2}" type="datetimeFigureOut">
              <a:rPr lang="es-ES" smtClean="0"/>
              <a:t>21/07/2020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C5B800-37A7-4F95-8ACB-F42C7FCF7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6A04AF-03D4-4E50-AFD6-D67BBC24B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CC1-2741-40CA-B644-47F46404627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4679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9BF63-C630-4F6E-BF9D-AC5BF712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7582F1A-DD3E-4E80-B97D-D74EC7E6A6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1BEA22-8CDB-476A-9DE4-C65565520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0B7AAC9-992E-4CD5-BE38-745B65F32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071DF-782A-4623-B21E-4DAB03EC8CB2}" type="datetimeFigureOut">
              <a:rPr lang="es-ES" smtClean="0"/>
              <a:t>21/07/2020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9C8DB3-7FBB-4F4E-88C1-9B0BB5460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35B02F-2AA0-4759-A7C5-85E807EDC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CC1-2741-40CA-B644-47F46404627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31870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9A61AEA-CD87-4BA3-82E9-C803792A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8DE5B8-E489-4C57-BA8B-ACF9FBB8D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60B675-BF59-4F03-AACD-E3BD39655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071DF-782A-4623-B21E-4DAB03EC8CB2}" type="datetimeFigureOut">
              <a:rPr lang="es-ES" smtClean="0"/>
              <a:t>21/07/2020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FB9F0-D2D0-431C-B2CB-EAC4F66B1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693AFF-C3E4-477D-AECD-D2FCAFFED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A4CC1-2741-40CA-B644-47F46404627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695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7.png"/><Relationship Id="rId4" Type="http://schemas.openxmlformats.org/officeDocument/2006/relationships/image" Target="../media/image2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5.png"/><Relationship Id="rId10" Type="http://schemas.openxmlformats.org/officeDocument/2006/relationships/image" Target="../media/image8.jpeg"/><Relationship Id="rId4" Type="http://schemas.openxmlformats.org/officeDocument/2006/relationships/image" Target="../media/image26.png"/><Relationship Id="rId9" Type="http://schemas.openxmlformats.org/officeDocument/2006/relationships/image" Target="../media/image28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FD9D7E7-DF77-490E-BCAC-DB04B3804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8D3699-71D0-43ED-A7CE-F02D1DA04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4722" y="3131936"/>
            <a:ext cx="1240640" cy="1240638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4">
            <a:extLst>
              <a:ext uri="{FF2B5EF4-FFF2-40B4-BE49-F238E27FC236}">
                <a16:creationId xmlns:a16="http://schemas.microsoft.com/office/drawing/2014/main" id="{48A6DC93-4348-48FB-A1F6-6E8F5C96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111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9DAE388-B2A3-4B9E-84C8-6333F370DC7D}"/>
              </a:ext>
            </a:extLst>
          </p:cNvPr>
          <p:cNvSpPr/>
          <p:nvPr/>
        </p:nvSpPr>
        <p:spPr>
          <a:xfrm>
            <a:off x="0" y="0"/>
            <a:ext cx="12224950" cy="685799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Imagen 5" descr="Imagen que contiene persona, lentes, viendo, sostener&#10;&#10;Descripción generada automáticamente">
            <a:extLst>
              <a:ext uri="{FF2B5EF4-FFF2-40B4-BE49-F238E27FC236}">
                <a16:creationId xmlns:a16="http://schemas.microsoft.com/office/drawing/2014/main" id="{AE5D2D84-E54F-4087-9DD0-DAE0C4320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6" r="16831"/>
          <a:stretch/>
        </p:blipFill>
        <p:spPr>
          <a:xfrm>
            <a:off x="6124764" y="10"/>
            <a:ext cx="6067239" cy="6857990"/>
          </a:xfrm>
          <a:custGeom>
            <a:avLst/>
            <a:gdLst/>
            <a:ahLst/>
            <a:cxnLst/>
            <a:rect l="l" t="t" r="r" b="b"/>
            <a:pathLst>
              <a:path w="6067239" h="6858000">
                <a:moveTo>
                  <a:pt x="1619628" y="0"/>
                </a:moveTo>
                <a:lnTo>
                  <a:pt x="6067239" y="0"/>
                </a:lnTo>
                <a:lnTo>
                  <a:pt x="6067239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243DF4D-C6F5-4EAB-B0B7-0683FBF8CCB8}"/>
              </a:ext>
            </a:extLst>
          </p:cNvPr>
          <p:cNvSpPr txBox="1"/>
          <p:nvPr/>
        </p:nvSpPr>
        <p:spPr>
          <a:xfrm>
            <a:off x="456869" y="833333"/>
            <a:ext cx="52110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  <a:latin typeface="Bahnschrift" panose="020B0502040204020203" pitchFamily="34" charset="0"/>
              </a:rPr>
              <a:t>MACHINE LEARNING AND DEEP LEARNING IN SOLAR PHYSICS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709C64C-2E79-4B0B-9C2B-217471B40F5D}"/>
              </a:ext>
            </a:extLst>
          </p:cNvPr>
          <p:cNvSpPr txBox="1"/>
          <p:nvPr/>
        </p:nvSpPr>
        <p:spPr>
          <a:xfrm>
            <a:off x="150454" y="3599440"/>
            <a:ext cx="582385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FINAL DEGREE PROJECT</a:t>
            </a:r>
          </a:p>
          <a:p>
            <a:pPr algn="ctr"/>
            <a:endParaRPr lang="es-ES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es-ES" sz="2800" dirty="0">
                <a:solidFill>
                  <a:schemeClr val="bg1"/>
                </a:solidFill>
                <a:latin typeface="Bahnschrift" panose="020B0502040204020203" pitchFamily="34" charset="0"/>
              </a:rPr>
              <a:t>YAZMINA ZURITA MARTEL</a:t>
            </a:r>
            <a:endParaRPr lang="es-ES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GB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supervised</a:t>
            </a:r>
            <a:r>
              <a:rPr lang="es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by: </a:t>
            </a:r>
          </a:p>
          <a:p>
            <a:pPr algn="ctr"/>
            <a:r>
              <a:rPr lang="es-E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DR. ANDRÉS ASENSIO RAMOS</a:t>
            </a:r>
          </a:p>
        </p:txBody>
      </p:sp>
    </p:spTree>
    <p:extLst>
      <p:ext uri="{BB962C8B-B14F-4D97-AF65-F5344CB8AC3E}">
        <p14:creationId xmlns:p14="http://schemas.microsoft.com/office/powerpoint/2010/main" val="3889428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F1D5065-3BA5-4CB0-B846-2B7CF063210B}"/>
              </a:ext>
            </a:extLst>
          </p:cNvPr>
          <p:cNvSpPr txBox="1"/>
          <p:nvPr/>
        </p:nvSpPr>
        <p:spPr>
          <a:xfrm>
            <a:off x="2967081" y="3071354"/>
            <a:ext cx="6257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</a:rPr>
              <a:t>Objectives and motivation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82C9AEA-D112-4B41-8CD5-973DBBAAA766}"/>
              </a:ext>
            </a:extLst>
          </p:cNvPr>
          <p:cNvSpPr txBox="1"/>
          <p:nvPr/>
        </p:nvSpPr>
        <p:spPr>
          <a:xfrm>
            <a:off x="3219450" y="2527331"/>
            <a:ext cx="575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7299F0E-6431-49C9-B8C6-B32A4EA61F8E}"/>
              </a:ext>
            </a:extLst>
          </p:cNvPr>
          <p:cNvSpPr txBox="1"/>
          <p:nvPr/>
        </p:nvSpPr>
        <p:spPr>
          <a:xfrm>
            <a:off x="3219450" y="3943955"/>
            <a:ext cx="575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5985A1-26B9-476E-8A0A-64F394D355F8}"/>
              </a:ext>
            </a:extLst>
          </p:cNvPr>
          <p:cNvSpPr txBox="1"/>
          <p:nvPr/>
        </p:nvSpPr>
        <p:spPr>
          <a:xfrm>
            <a:off x="3219450" y="4570335"/>
            <a:ext cx="575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A3CA39F-9518-4FB8-B8F4-D156938DF772}"/>
              </a:ext>
            </a:extLst>
          </p:cNvPr>
          <p:cNvSpPr txBox="1"/>
          <p:nvPr/>
        </p:nvSpPr>
        <p:spPr>
          <a:xfrm>
            <a:off x="3219450" y="5196715"/>
            <a:ext cx="575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Conclusions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6D0A088-D4D2-4A87-A657-DA7A6CC658D6}"/>
              </a:ext>
            </a:extLst>
          </p:cNvPr>
          <p:cNvSpPr txBox="1"/>
          <p:nvPr/>
        </p:nvSpPr>
        <p:spPr>
          <a:xfrm>
            <a:off x="3219450" y="1900951"/>
            <a:ext cx="575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Preamble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859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F1D5065-3BA5-4CB0-B846-2B7CF063210B}"/>
              </a:ext>
            </a:extLst>
          </p:cNvPr>
          <p:cNvSpPr txBox="1"/>
          <p:nvPr/>
        </p:nvSpPr>
        <p:spPr>
          <a:xfrm>
            <a:off x="3219450" y="3105834"/>
            <a:ext cx="575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Objectives and motivation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254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2C062302-C2C5-4C17-B1C0-1603F19C6834}"/>
                  </a:ext>
                </a:extLst>
              </p:cNvPr>
              <p:cNvSpPr txBox="1"/>
              <p:nvPr/>
            </p:nvSpPr>
            <p:spPr>
              <a:xfrm>
                <a:off x="1476462" y="1824605"/>
                <a:ext cx="3860993" cy="14001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sz="4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s-ES" sz="44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ES" sz="4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s-E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4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44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den>
                      </m:f>
                      <m:r>
                        <a:rPr lang="es-ES" sz="4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4400" b="1" i="0" smtClean="0">
                          <a:latin typeface="Cambria Math" panose="02040503050406030204" pitchFamily="18" charset="0"/>
                        </a:rPr>
                        <m:t>𝐊</m:t>
                      </m:r>
                      <m:r>
                        <a:rPr lang="es-ES" sz="4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4400" b="1" i="0" smtClean="0"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s-ES" sz="4400" b="0" i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s-ES" sz="44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s-ES" sz="4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2C062302-C2C5-4C17-B1C0-1603F19C6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62" y="1824605"/>
                <a:ext cx="3860993" cy="14001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igno más 2">
            <a:extLst>
              <a:ext uri="{FF2B5EF4-FFF2-40B4-BE49-F238E27FC236}">
                <a16:creationId xmlns:a16="http://schemas.microsoft.com/office/drawing/2014/main" id="{43580247-12D4-4FC2-A1D8-C9DF0A8C04B3}"/>
              </a:ext>
            </a:extLst>
          </p:cNvPr>
          <p:cNvSpPr/>
          <p:nvPr/>
        </p:nvSpPr>
        <p:spPr>
          <a:xfrm>
            <a:off x="6444142" y="2063305"/>
            <a:ext cx="922789" cy="922789"/>
          </a:xfrm>
          <a:prstGeom prst="mathPlus">
            <a:avLst/>
          </a:prstGeom>
          <a:solidFill>
            <a:srgbClr val="F19E6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729B74E-20F3-46C8-A836-BD00A872C9CA}"/>
              </a:ext>
            </a:extLst>
          </p:cNvPr>
          <p:cNvSpPr txBox="1"/>
          <p:nvPr/>
        </p:nvSpPr>
        <p:spPr>
          <a:xfrm>
            <a:off x="8473620" y="2109202"/>
            <a:ext cx="1677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NLTE</a:t>
            </a:r>
            <a:endParaRPr lang="en-GB" sz="4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B2FC95D-837F-45D5-91C7-718AF15D6118}"/>
              </a:ext>
            </a:extLst>
          </p:cNvPr>
          <p:cNvSpPr txBox="1"/>
          <p:nvPr/>
        </p:nvSpPr>
        <p:spPr>
          <a:xfrm>
            <a:off x="1789321" y="4048600"/>
            <a:ext cx="9309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Drawback: High computation time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B40D6DD-5D8A-4271-92CA-70A967D875FE}"/>
              </a:ext>
            </a:extLst>
          </p:cNvPr>
          <p:cNvSpPr txBox="1"/>
          <p:nvPr/>
        </p:nvSpPr>
        <p:spPr>
          <a:xfrm>
            <a:off x="289315" y="19111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Objectives and motivation</a:t>
            </a:r>
          </a:p>
        </p:txBody>
      </p:sp>
    </p:spTree>
    <p:extLst>
      <p:ext uri="{BB962C8B-B14F-4D97-AF65-F5344CB8AC3E}">
        <p14:creationId xmlns:p14="http://schemas.microsoft.com/office/powerpoint/2010/main" val="2983039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3B2FC95D-837F-45D5-91C7-718AF15D6118}"/>
              </a:ext>
            </a:extLst>
          </p:cNvPr>
          <p:cNvSpPr txBox="1"/>
          <p:nvPr/>
        </p:nvSpPr>
        <p:spPr>
          <a:xfrm>
            <a:off x="1567013" y="4048600"/>
            <a:ext cx="9309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Alternative: ANN synthesis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B40D6DD-5D8A-4271-92CA-70A967D875FE}"/>
              </a:ext>
            </a:extLst>
          </p:cNvPr>
          <p:cNvSpPr txBox="1"/>
          <p:nvPr/>
        </p:nvSpPr>
        <p:spPr>
          <a:xfrm>
            <a:off x="306456" y="20240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Objectives and motivation</a:t>
            </a:r>
          </a:p>
        </p:txBody>
      </p:sp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8A924DB6-CE8E-4A7D-A7FC-C59EEB05CE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6" t="17110" r="1469" b="24977"/>
          <a:stretch/>
        </p:blipFill>
        <p:spPr>
          <a:xfrm>
            <a:off x="2492332" y="1639201"/>
            <a:ext cx="7207336" cy="178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73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F1D5065-3BA5-4CB0-B846-2B7CF063210B}"/>
              </a:ext>
            </a:extLst>
          </p:cNvPr>
          <p:cNvSpPr txBox="1"/>
          <p:nvPr/>
        </p:nvSpPr>
        <p:spPr>
          <a:xfrm>
            <a:off x="2967081" y="3071354"/>
            <a:ext cx="6257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</a:rPr>
              <a:t>Methodology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82C9AEA-D112-4B41-8CD5-973DBBAAA766}"/>
              </a:ext>
            </a:extLst>
          </p:cNvPr>
          <p:cNvSpPr txBox="1"/>
          <p:nvPr/>
        </p:nvSpPr>
        <p:spPr>
          <a:xfrm>
            <a:off x="3219450" y="1932582"/>
            <a:ext cx="575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7299F0E-6431-49C9-B8C6-B32A4EA61F8E}"/>
              </a:ext>
            </a:extLst>
          </p:cNvPr>
          <p:cNvSpPr txBox="1"/>
          <p:nvPr/>
        </p:nvSpPr>
        <p:spPr>
          <a:xfrm>
            <a:off x="3219450" y="2501968"/>
            <a:ext cx="575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Objectives and motivation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5985A1-26B9-476E-8A0A-64F394D355F8}"/>
              </a:ext>
            </a:extLst>
          </p:cNvPr>
          <p:cNvSpPr txBox="1"/>
          <p:nvPr/>
        </p:nvSpPr>
        <p:spPr>
          <a:xfrm>
            <a:off x="3219450" y="3886961"/>
            <a:ext cx="575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5A2D82B-C886-4280-BF1E-766154F1FCD4}"/>
              </a:ext>
            </a:extLst>
          </p:cNvPr>
          <p:cNvSpPr txBox="1"/>
          <p:nvPr/>
        </p:nvSpPr>
        <p:spPr>
          <a:xfrm>
            <a:off x="3219450" y="4456347"/>
            <a:ext cx="575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Conclusions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51079A1-5A89-4171-BCB4-A38BA2F06E00}"/>
              </a:ext>
            </a:extLst>
          </p:cNvPr>
          <p:cNvSpPr txBox="1"/>
          <p:nvPr/>
        </p:nvSpPr>
        <p:spPr>
          <a:xfrm>
            <a:off x="3219450" y="1359031"/>
            <a:ext cx="575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Preamble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249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F1D5065-3BA5-4CB0-B846-2B7CF063210B}"/>
              </a:ext>
            </a:extLst>
          </p:cNvPr>
          <p:cNvSpPr txBox="1"/>
          <p:nvPr/>
        </p:nvSpPr>
        <p:spPr>
          <a:xfrm>
            <a:off x="3219450" y="3105834"/>
            <a:ext cx="575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Methodology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412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640CBBB7-2701-4F79-8C73-8021C780EE69}"/>
              </a:ext>
            </a:extLst>
          </p:cNvPr>
          <p:cNvSpPr txBox="1"/>
          <p:nvPr/>
        </p:nvSpPr>
        <p:spPr>
          <a:xfrm>
            <a:off x="347138" y="1171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Dataset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C0FAD18-27AB-4C62-A6A6-1F95CD0D1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50" t="7703" r="24626" b="6865"/>
          <a:stretch/>
        </p:blipFill>
        <p:spPr>
          <a:xfrm rot="2538562">
            <a:off x="500333" y="319177"/>
            <a:ext cx="4839419" cy="4804913"/>
          </a:xfrm>
          <a:prstGeom prst="diamond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FBD8902-B47E-4E44-9794-81573534E1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9" t="8895" r="38911" b="9806"/>
          <a:stretch/>
        </p:blipFill>
        <p:spPr>
          <a:xfrm rot="16200000">
            <a:off x="7973671" y="533946"/>
            <a:ext cx="1981670" cy="437536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AB54074-49E3-45AD-A096-44C84955FF62}"/>
              </a:ext>
            </a:extLst>
          </p:cNvPr>
          <p:cNvSpPr txBox="1"/>
          <p:nvPr/>
        </p:nvSpPr>
        <p:spPr>
          <a:xfrm>
            <a:off x="1620902" y="4401551"/>
            <a:ext cx="2406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288 pixels</a:t>
            </a:r>
            <a:endParaRPr lang="en-GB" sz="2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598398C-03AD-41FE-9BD0-5F37D158FCA4}"/>
              </a:ext>
            </a:extLst>
          </p:cNvPr>
          <p:cNvSpPr txBox="1"/>
          <p:nvPr/>
        </p:nvSpPr>
        <p:spPr>
          <a:xfrm rot="16200000">
            <a:off x="-383301" y="2490800"/>
            <a:ext cx="2406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288 pixels</a:t>
            </a:r>
            <a:endParaRPr lang="en-GB" sz="24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92A4F73-64B0-42DB-894A-EF689F419C1F}"/>
              </a:ext>
            </a:extLst>
          </p:cNvPr>
          <p:cNvSpPr txBox="1"/>
          <p:nvPr/>
        </p:nvSpPr>
        <p:spPr>
          <a:xfrm rot="16200000">
            <a:off x="5239754" y="2490796"/>
            <a:ext cx="2406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61 pixels</a:t>
            </a:r>
            <a:endParaRPr lang="en-GB" sz="24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32E40E2-ED29-4319-A381-8579167FD074}"/>
              </a:ext>
            </a:extLst>
          </p:cNvPr>
          <p:cNvSpPr txBox="1"/>
          <p:nvPr/>
        </p:nvSpPr>
        <p:spPr>
          <a:xfrm>
            <a:off x="1441178" y="5129671"/>
            <a:ext cx="9309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/>
              <a:t>x 7</a:t>
            </a:r>
          </a:p>
        </p:txBody>
      </p:sp>
    </p:spTree>
    <p:extLst>
      <p:ext uri="{BB962C8B-B14F-4D97-AF65-F5344CB8AC3E}">
        <p14:creationId xmlns:p14="http://schemas.microsoft.com/office/powerpoint/2010/main" val="3068925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277D2A75-1273-45DE-954F-19B95865EF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09"/>
          <a:stretch/>
        </p:blipFill>
        <p:spPr>
          <a:xfrm>
            <a:off x="7036133" y="1046021"/>
            <a:ext cx="4628683" cy="3039293"/>
          </a:xfrm>
          <a:prstGeom prst="rect">
            <a:avLst/>
          </a:prstGeom>
        </p:spPr>
      </p:pic>
      <p:pic>
        <p:nvPicPr>
          <p:cNvPr id="15" name="Imagen 1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FC8D6098-4346-402E-8385-75945CE09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6" y="1046021"/>
            <a:ext cx="6573355" cy="528766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9707CEF-5089-4627-8F25-3106424C8E67}"/>
              </a:ext>
            </a:extLst>
          </p:cNvPr>
          <p:cNvSpPr txBox="1"/>
          <p:nvPr/>
        </p:nvSpPr>
        <p:spPr>
          <a:xfrm>
            <a:off x="7877262" y="4806891"/>
            <a:ext cx="3640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288 x 288 samples</a:t>
            </a:r>
            <a:endParaRPr lang="en-GB" sz="32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9C2F668-59E8-4DAF-8DDC-83A160700215}"/>
              </a:ext>
            </a:extLst>
          </p:cNvPr>
          <p:cNvSpPr txBox="1"/>
          <p:nvPr/>
        </p:nvSpPr>
        <p:spPr>
          <a:xfrm>
            <a:off x="347138" y="1171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493797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3B11389-F88E-43A3-B136-C2450CE31583}"/>
              </a:ext>
            </a:extLst>
          </p:cNvPr>
          <p:cNvSpPr txBox="1"/>
          <p:nvPr/>
        </p:nvSpPr>
        <p:spPr>
          <a:xfrm>
            <a:off x="315052" y="1396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Data degradation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34D1A34-6098-4DD1-9291-5717FA7B1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13"/>
          <a:stretch/>
        </p:blipFill>
        <p:spPr>
          <a:xfrm>
            <a:off x="752599" y="1675609"/>
            <a:ext cx="3587910" cy="333283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D42D06F-65C0-475D-9FFB-0284BD824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1" r="1"/>
          <a:stretch/>
        </p:blipFill>
        <p:spPr>
          <a:xfrm>
            <a:off x="7851491" y="1675609"/>
            <a:ext cx="3587910" cy="333283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1D640237-1137-4982-8215-00225ADFD1AD}"/>
              </a:ext>
            </a:extLst>
          </p:cNvPr>
          <p:cNvSpPr txBox="1"/>
          <p:nvPr/>
        </p:nvSpPr>
        <p:spPr>
          <a:xfrm>
            <a:off x="5484331" y="2721114"/>
            <a:ext cx="1224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</a:t>
            </a:r>
            <a:r>
              <a:rPr lang="es-ES" sz="4000" dirty="0"/>
              <a:t>PSF</a:t>
            </a:r>
            <a:endParaRPr lang="en-GB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41E2668-7000-49A1-8790-CF2B241EBB14}"/>
              </a:ext>
            </a:extLst>
          </p:cNvPr>
          <p:cNvSpPr txBox="1"/>
          <p:nvPr/>
        </p:nvSpPr>
        <p:spPr>
          <a:xfrm>
            <a:off x="4540849" y="2557198"/>
            <a:ext cx="735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/>
              <a:t>*</a:t>
            </a:r>
            <a:endParaRPr lang="en-GB" sz="96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DF9EFB4-7DBD-4FFD-BBCF-D86EA6DBF80B}"/>
              </a:ext>
            </a:extLst>
          </p:cNvPr>
          <p:cNvSpPr txBox="1"/>
          <p:nvPr/>
        </p:nvSpPr>
        <p:spPr>
          <a:xfrm>
            <a:off x="6912590" y="2204066"/>
            <a:ext cx="735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/>
              <a:t>=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3398090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539ADCCB-6242-4EB4-A0FD-242DC37AF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9" t="45543" r="34969" b="45226"/>
          <a:stretch/>
        </p:blipFill>
        <p:spPr>
          <a:xfrm>
            <a:off x="9344968" y="3290921"/>
            <a:ext cx="2751574" cy="853936"/>
          </a:xfrm>
          <a:prstGeom prst="rect">
            <a:avLst/>
          </a:prstGeom>
        </p:spPr>
      </p:pic>
      <p:pic>
        <p:nvPicPr>
          <p:cNvPr id="21" name="Imagen 20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01E897A2-A430-4F14-B6CA-405AA22E4F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16"/>
          <a:stretch/>
        </p:blipFill>
        <p:spPr>
          <a:xfrm>
            <a:off x="482621" y="1004834"/>
            <a:ext cx="8721670" cy="2713055"/>
          </a:xfrm>
          <a:prstGeom prst="rect">
            <a:avLst/>
          </a:prstGeom>
        </p:spPr>
      </p:pic>
      <p:pic>
        <p:nvPicPr>
          <p:cNvPr id="23" name="Imagen 2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986EAA9A-D7FB-4B74-885F-618A2C5FD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16"/>
          <a:stretch/>
        </p:blipFill>
        <p:spPr>
          <a:xfrm>
            <a:off x="482620" y="4052081"/>
            <a:ext cx="8721672" cy="2713055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A93AC574-CA94-42BD-BB09-E00DC002D5D6}"/>
              </a:ext>
            </a:extLst>
          </p:cNvPr>
          <p:cNvCxnSpPr>
            <a:cxnSpLocks/>
          </p:cNvCxnSpPr>
          <p:nvPr/>
        </p:nvCxnSpPr>
        <p:spPr>
          <a:xfrm>
            <a:off x="9648092" y="3523637"/>
            <a:ext cx="50407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7B4CCBFA-50D9-4C47-ACFA-7E45EBF791A9}"/>
              </a:ext>
            </a:extLst>
          </p:cNvPr>
          <p:cNvCxnSpPr>
            <a:cxnSpLocks/>
          </p:cNvCxnSpPr>
          <p:nvPr/>
        </p:nvCxnSpPr>
        <p:spPr>
          <a:xfrm>
            <a:off x="9648092" y="3851883"/>
            <a:ext cx="50407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5691EE3-BA07-470B-AABF-045D7591E3C3}"/>
              </a:ext>
            </a:extLst>
          </p:cNvPr>
          <p:cNvSpPr txBox="1"/>
          <p:nvPr/>
        </p:nvSpPr>
        <p:spPr>
          <a:xfrm>
            <a:off x="315052" y="1396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Principal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16900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F1D5065-3BA5-4CB0-B846-2B7CF063210B}"/>
              </a:ext>
            </a:extLst>
          </p:cNvPr>
          <p:cNvSpPr txBox="1"/>
          <p:nvPr/>
        </p:nvSpPr>
        <p:spPr>
          <a:xfrm>
            <a:off x="4152900" y="3075057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</a:rPr>
              <a:t>Preamble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82C9AEA-D112-4B41-8CD5-973DBBAAA766}"/>
              </a:ext>
            </a:extLst>
          </p:cNvPr>
          <p:cNvSpPr txBox="1"/>
          <p:nvPr/>
        </p:nvSpPr>
        <p:spPr>
          <a:xfrm>
            <a:off x="3219450" y="4493830"/>
            <a:ext cx="575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Objectives and motivation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7299F0E-6431-49C9-B8C6-B32A4EA61F8E}"/>
              </a:ext>
            </a:extLst>
          </p:cNvPr>
          <p:cNvSpPr txBox="1"/>
          <p:nvPr/>
        </p:nvSpPr>
        <p:spPr>
          <a:xfrm>
            <a:off x="3219450" y="5040428"/>
            <a:ext cx="575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5985A1-26B9-476E-8A0A-64F394D355F8}"/>
              </a:ext>
            </a:extLst>
          </p:cNvPr>
          <p:cNvSpPr txBox="1"/>
          <p:nvPr/>
        </p:nvSpPr>
        <p:spPr>
          <a:xfrm>
            <a:off x="3219450" y="5587026"/>
            <a:ext cx="575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D8A88E2-D40E-4963-96BA-7042EE807CE6}"/>
              </a:ext>
            </a:extLst>
          </p:cNvPr>
          <p:cNvSpPr txBox="1"/>
          <p:nvPr/>
        </p:nvSpPr>
        <p:spPr>
          <a:xfrm>
            <a:off x="3219450" y="6133624"/>
            <a:ext cx="575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Conclusions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F700CC2-2315-4789-A8D8-70CB81A7B583}"/>
              </a:ext>
            </a:extLst>
          </p:cNvPr>
          <p:cNvSpPr txBox="1"/>
          <p:nvPr/>
        </p:nvSpPr>
        <p:spPr>
          <a:xfrm>
            <a:off x="3219450" y="3947232"/>
            <a:ext cx="575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53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553BA4-9749-4B65-92F4-282DE3A85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76" b="56300"/>
          <a:stretch/>
        </p:blipFill>
        <p:spPr>
          <a:xfrm>
            <a:off x="1165860" y="3429000"/>
            <a:ext cx="4617720" cy="166004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0207B61-BBB0-409A-B9B8-3967182B2DB3}"/>
              </a:ext>
            </a:extLst>
          </p:cNvPr>
          <p:cNvSpPr txBox="1"/>
          <p:nvPr/>
        </p:nvSpPr>
        <p:spPr>
          <a:xfrm>
            <a:off x="315052" y="1396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Rescaling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CA1A7288-0DAA-4E0A-8FA5-A8DF818DC300}"/>
                  </a:ext>
                </a:extLst>
              </p:cNvPr>
              <p:cNvSpPr txBox="1"/>
              <p:nvPr/>
            </p:nvSpPr>
            <p:spPr>
              <a:xfrm>
                <a:off x="3941465" y="1371599"/>
                <a:ext cx="4939173" cy="879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s-ES" sz="2800" i="1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s-ES" sz="28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∈~ 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−1, 1</m:t>
                          </m:r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CA1A7288-0DAA-4E0A-8FA5-A8DF818DC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465" y="1371599"/>
                <a:ext cx="4939173" cy="879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80F24932-E8F0-4A8E-974D-3DFD4D37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05" t="55565" r="15454" b="735"/>
          <a:stretch/>
        </p:blipFill>
        <p:spPr>
          <a:xfrm>
            <a:off x="7886704" y="3429000"/>
            <a:ext cx="2117767" cy="16600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039E3DB0-D78D-41C0-9DB8-4BE1F3B0CEC7}"/>
                  </a:ext>
                </a:extLst>
              </p:cNvPr>
              <p:cNvSpPr txBox="1"/>
              <p:nvPr/>
            </p:nvSpPr>
            <p:spPr>
              <a:xfrm>
                <a:off x="6397140" y="3668731"/>
                <a:ext cx="87600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800" b="1" i="1" smtClean="0">
                          <a:latin typeface="Cambria Math" panose="02040503050406030204" pitchFamily="18" charset="0"/>
                        </a:rPr>
                        <m:t>… </m:t>
                      </m:r>
                    </m:oMath>
                  </m:oMathPara>
                </a14:m>
                <a:endParaRPr lang="en-GB" sz="4800" b="1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039E3DB0-D78D-41C0-9DB8-4BE1F3B0C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140" y="3668731"/>
                <a:ext cx="87600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492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6869FB7F-B4A0-4D4B-8849-4F633721EB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6" t="17110" r="1469" b="24977"/>
          <a:stretch/>
        </p:blipFill>
        <p:spPr>
          <a:xfrm>
            <a:off x="3351043" y="1518100"/>
            <a:ext cx="5489914" cy="136331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CF0395B-7BFE-486B-A285-A6C91067D0DB}"/>
              </a:ext>
            </a:extLst>
          </p:cNvPr>
          <p:cNvSpPr txBox="1"/>
          <p:nvPr/>
        </p:nvSpPr>
        <p:spPr>
          <a:xfrm>
            <a:off x="315052" y="1396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290925-CAD8-4B66-8CFD-242EDFFDB51D}"/>
              </a:ext>
            </a:extLst>
          </p:cNvPr>
          <p:cNvSpPr txBox="1"/>
          <p:nvPr/>
        </p:nvSpPr>
        <p:spPr>
          <a:xfrm>
            <a:off x="2539954" y="709159"/>
            <a:ext cx="7112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latin typeface="Bahnschrift" panose="020B0502040204020203" pitchFamily="34" charset="0"/>
              </a:rPr>
              <a:t>Fully connected, feed forward</a:t>
            </a:r>
          </a:p>
        </p:txBody>
      </p:sp>
      <p:pic>
        <p:nvPicPr>
          <p:cNvPr id="9" name="Imagen 8" descr="Imagen que contiene texto, dibujo&#10;&#10;Descripción generada automáticamente">
            <a:extLst>
              <a:ext uri="{FF2B5EF4-FFF2-40B4-BE49-F238E27FC236}">
                <a16:creationId xmlns:a16="http://schemas.microsoft.com/office/drawing/2014/main" id="{5330EC5C-2C6A-455A-8487-EC8ACB635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42" y="3228687"/>
            <a:ext cx="5673357" cy="3069671"/>
          </a:xfrm>
          <a:prstGeom prst="rect">
            <a:avLst/>
          </a:prstGeom>
        </p:spPr>
      </p:pic>
      <p:sp>
        <p:nvSpPr>
          <p:cNvPr id="10" name="Forma en L 9">
            <a:extLst>
              <a:ext uri="{FF2B5EF4-FFF2-40B4-BE49-F238E27FC236}">
                <a16:creationId xmlns:a16="http://schemas.microsoft.com/office/drawing/2014/main" id="{C00BB583-8FB2-4D3A-884C-1578BA285BB6}"/>
              </a:ext>
            </a:extLst>
          </p:cNvPr>
          <p:cNvSpPr/>
          <p:nvPr/>
        </p:nvSpPr>
        <p:spPr>
          <a:xfrm flipV="1">
            <a:off x="3351042" y="1410304"/>
            <a:ext cx="1701017" cy="1363310"/>
          </a:xfrm>
          <a:prstGeom prst="corner">
            <a:avLst>
              <a:gd name="adj1" fmla="val 33778"/>
              <a:gd name="adj2" fmla="val 84176"/>
            </a:avLst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Flecha: curvada hacia la derecha 10">
            <a:extLst>
              <a:ext uri="{FF2B5EF4-FFF2-40B4-BE49-F238E27FC236}">
                <a16:creationId xmlns:a16="http://schemas.microsoft.com/office/drawing/2014/main" id="{3CB1D01A-BE3A-4475-8C16-D82E3673798C}"/>
              </a:ext>
            </a:extLst>
          </p:cNvPr>
          <p:cNvSpPr/>
          <p:nvPr/>
        </p:nvSpPr>
        <p:spPr>
          <a:xfrm>
            <a:off x="1819422" y="2199755"/>
            <a:ext cx="1021080" cy="2682240"/>
          </a:xfrm>
          <a:prstGeom prst="curvedRightArrow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64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CF0395B-7BFE-486B-A285-A6C91067D0DB}"/>
              </a:ext>
            </a:extLst>
          </p:cNvPr>
          <p:cNvSpPr txBox="1"/>
          <p:nvPr/>
        </p:nvSpPr>
        <p:spPr>
          <a:xfrm>
            <a:off x="315052" y="1396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Architecture</a:t>
            </a:r>
          </a:p>
        </p:txBody>
      </p:sp>
      <p:pic>
        <p:nvPicPr>
          <p:cNvPr id="4" name="Imagen 3" descr="Imagen que contiene competencia de atletismo&#10;&#10;Descripción generada automáticamente">
            <a:extLst>
              <a:ext uri="{FF2B5EF4-FFF2-40B4-BE49-F238E27FC236}">
                <a16:creationId xmlns:a16="http://schemas.microsoft.com/office/drawing/2014/main" id="{1A7D16E6-B331-4235-B722-071381428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73"/>
          <a:stretch/>
        </p:blipFill>
        <p:spPr>
          <a:xfrm>
            <a:off x="3306454" y="1193290"/>
            <a:ext cx="5579091" cy="447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53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2B3BF91-25CC-44A3-9FF3-9F8FD460DC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" t="42699" b="260"/>
          <a:stretch/>
        </p:blipFill>
        <p:spPr>
          <a:xfrm>
            <a:off x="1018512" y="3045997"/>
            <a:ext cx="10154975" cy="295242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9095D4F-116B-43DD-A332-D9405AF16407}"/>
              </a:ext>
            </a:extLst>
          </p:cNvPr>
          <p:cNvSpPr txBox="1"/>
          <p:nvPr/>
        </p:nvSpPr>
        <p:spPr>
          <a:xfrm>
            <a:off x="315052" y="1396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Architecture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767F8F3-44CC-43A9-BD98-AE038EBFF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0" t="600" r="28617" b="57177"/>
          <a:stretch/>
        </p:blipFill>
        <p:spPr>
          <a:xfrm>
            <a:off x="4629877" y="730951"/>
            <a:ext cx="3562350" cy="218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9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9095D4F-116B-43DD-A332-D9405AF16407}"/>
              </a:ext>
            </a:extLst>
          </p:cNvPr>
          <p:cNvSpPr txBox="1"/>
          <p:nvPr/>
        </p:nvSpPr>
        <p:spPr>
          <a:xfrm>
            <a:off x="315052" y="1396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Architecture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246644-9C61-4066-8A66-5B376DD4F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40" y="2602857"/>
            <a:ext cx="3918890" cy="2329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C084DFDD-BCAE-405F-96A0-7E58BF9655AD}"/>
                  </a:ext>
                </a:extLst>
              </p:cNvPr>
              <p:cNvSpPr txBox="1"/>
              <p:nvPr/>
            </p:nvSpPr>
            <p:spPr>
              <a:xfrm>
                <a:off x="6308879" y="3040158"/>
                <a:ext cx="1577804" cy="1455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E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E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E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s-E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C084DFDD-BCAE-405F-96A0-7E58BF965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79" y="3040158"/>
                <a:ext cx="1577804" cy="14550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30D32AE-4FC9-45F7-8F4A-BCF424D48660}"/>
                  </a:ext>
                </a:extLst>
              </p:cNvPr>
              <p:cNvSpPr txBox="1"/>
              <p:nvPr/>
            </p:nvSpPr>
            <p:spPr>
              <a:xfrm>
                <a:off x="9414933" y="3521444"/>
                <a:ext cx="139442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s-E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s-E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30D32AE-4FC9-45F7-8F4A-BCF424D48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933" y="3521444"/>
                <a:ext cx="1394420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>
            <a:extLst>
              <a:ext uri="{FF2B5EF4-FFF2-40B4-BE49-F238E27FC236}">
                <a16:creationId xmlns:a16="http://schemas.microsoft.com/office/drawing/2014/main" id="{9138D5A1-8168-415B-8FD4-FEBEF94376C9}"/>
              </a:ext>
            </a:extLst>
          </p:cNvPr>
          <p:cNvSpPr txBox="1"/>
          <p:nvPr/>
        </p:nvSpPr>
        <p:spPr>
          <a:xfrm>
            <a:off x="4084968" y="1434972"/>
            <a:ext cx="4447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effectLst/>
                <a:latin typeface="+mj-lt"/>
              </a:rPr>
              <a:t>Kaiming initialization </a:t>
            </a:r>
            <a:endParaRPr lang="en-GB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4270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EFFD75C-5A2A-47D0-9034-493CC8727D77}"/>
              </a:ext>
            </a:extLst>
          </p:cNvPr>
          <p:cNvSpPr txBox="1"/>
          <p:nvPr/>
        </p:nvSpPr>
        <p:spPr>
          <a:xfrm>
            <a:off x="315052" y="1396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Training process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82C8DE4-7B9B-4EB5-97DA-760D1EE00FFA}"/>
              </a:ext>
            </a:extLst>
          </p:cNvPr>
          <p:cNvSpPr txBox="1"/>
          <p:nvPr/>
        </p:nvSpPr>
        <p:spPr>
          <a:xfrm>
            <a:off x="2020390" y="1024578"/>
            <a:ext cx="26853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latin typeface="Bahnschrift" panose="020B0502040204020203" pitchFamily="34" charset="0"/>
              </a:rPr>
              <a:t>Training set (80%)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18ECC32-DC94-4C60-A337-D1B008B53EFC}"/>
              </a:ext>
            </a:extLst>
          </p:cNvPr>
          <p:cNvSpPr txBox="1"/>
          <p:nvPr/>
        </p:nvSpPr>
        <p:spPr>
          <a:xfrm>
            <a:off x="7152185" y="1024578"/>
            <a:ext cx="3019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latin typeface="Bahnschrift" panose="020B0502040204020203" pitchFamily="34" charset="0"/>
              </a:rPr>
              <a:t>Validation set (20%)</a:t>
            </a:r>
          </a:p>
        </p:txBody>
      </p:sp>
      <p:pic>
        <p:nvPicPr>
          <p:cNvPr id="10" name="Imagen 9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8E50CD7-0F86-437C-9D34-9436FD3CA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6" t="17110" r="1469" b="24977"/>
          <a:stretch/>
        </p:blipFill>
        <p:spPr>
          <a:xfrm>
            <a:off x="1529697" y="2099133"/>
            <a:ext cx="3939110" cy="978199"/>
          </a:xfrm>
          <a:prstGeom prst="rect">
            <a:avLst/>
          </a:prstGeom>
        </p:spPr>
      </p:pic>
      <p:pic>
        <p:nvPicPr>
          <p:cNvPr id="19" name="Gráfico 18" descr="Signo de intercalación hacia abajo">
            <a:extLst>
              <a:ext uri="{FF2B5EF4-FFF2-40B4-BE49-F238E27FC236}">
                <a16:creationId xmlns:a16="http://schemas.microsoft.com/office/drawing/2014/main" id="{43415A93-C14D-4069-A5E3-580838178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7764" y="1426330"/>
            <a:ext cx="746835" cy="746835"/>
          </a:xfrm>
          <a:prstGeom prst="rect">
            <a:avLst/>
          </a:prstGeom>
        </p:spPr>
      </p:pic>
      <p:pic>
        <p:nvPicPr>
          <p:cNvPr id="21" name="Gráfico 20" descr="Signo de intercalación hacia abajo">
            <a:extLst>
              <a:ext uri="{FF2B5EF4-FFF2-40B4-BE49-F238E27FC236}">
                <a16:creationId xmlns:a16="http://schemas.microsoft.com/office/drawing/2014/main" id="{8F1763FA-2B17-4664-963F-224DF96BB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25835" y="3090705"/>
            <a:ext cx="746835" cy="746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30121A52-DAA2-4341-BD6C-E650B6E3B9D2}"/>
                  </a:ext>
                </a:extLst>
              </p:cNvPr>
              <p:cNvSpPr txBox="1"/>
              <p:nvPr/>
            </p:nvSpPr>
            <p:spPr>
              <a:xfrm>
                <a:off x="1813447" y="3812182"/>
                <a:ext cx="39489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𝐴𝑁𝑁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400" i="1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30121A52-DAA2-4341-BD6C-E650B6E3B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447" y="3812182"/>
                <a:ext cx="3948902" cy="369332"/>
              </a:xfrm>
              <a:prstGeom prst="rect">
                <a:avLst/>
              </a:prstGeom>
              <a:blipFill>
                <a:blip r:embed="rId5"/>
                <a:stretch>
                  <a:fillRect l="-1235" b="-278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áfico 24" descr="Signo de intercalación hacia abajo">
            <a:extLst>
              <a:ext uri="{FF2B5EF4-FFF2-40B4-BE49-F238E27FC236}">
                <a16:creationId xmlns:a16="http://schemas.microsoft.com/office/drawing/2014/main" id="{8BB812E7-0A58-416D-BD3D-05B6BEB14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25835" y="4316828"/>
            <a:ext cx="746835" cy="746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96DB9F1E-F4F2-4384-97F0-C442E664F992}"/>
                  </a:ext>
                </a:extLst>
              </p:cNvPr>
              <p:cNvSpPr txBox="1"/>
              <p:nvPr/>
            </p:nvSpPr>
            <p:spPr>
              <a:xfrm>
                <a:off x="1504188" y="5063663"/>
                <a:ext cx="3990128" cy="1794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𝑂𝑝𝑡𝑖𝑚𝑖𝑧𝑒𝑟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𝐴𝑑𝑎𝑚</m:t>
                          </m:r>
                        </m:e>
                      </m:d>
                    </m:oMath>
                  </m:oMathPara>
                </a14:m>
                <a:endParaRPr lang="es-ES" sz="2400" b="0" i="1" dirty="0">
                  <a:latin typeface="Cambria Math" panose="02040503050406030204" pitchFamily="18" charset="0"/>
                </a:endParaRPr>
              </a:p>
              <a:p>
                <a:endParaRPr lang="es-ES" sz="6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E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sz="280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s-ES" sz="2800" b="0" dirty="0"/>
                  <a:t> </a:t>
                </a:r>
              </a:p>
              <a:p>
                <a:endParaRPr lang="es-ES" sz="2400" b="0" dirty="0"/>
              </a:p>
              <a:p>
                <a:pPr algn="ctr"/>
                <a:endParaRPr lang="en-GB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96DB9F1E-F4F2-4384-97F0-C442E664F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188" y="5063663"/>
                <a:ext cx="3990128" cy="17943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agen 30" descr="Imagen que contiene dibujo&#10;&#10;Descripción generada automáticamente">
            <a:extLst>
              <a:ext uri="{FF2B5EF4-FFF2-40B4-BE49-F238E27FC236}">
                <a16:creationId xmlns:a16="http://schemas.microsoft.com/office/drawing/2014/main" id="{FE36C0C3-F18E-4491-BA06-5766B1764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6" t="17110" r="1469" b="24977"/>
          <a:stretch/>
        </p:blipFill>
        <p:spPr>
          <a:xfrm>
            <a:off x="6781195" y="2099133"/>
            <a:ext cx="3939110" cy="978199"/>
          </a:xfrm>
          <a:prstGeom prst="rect">
            <a:avLst/>
          </a:prstGeom>
        </p:spPr>
      </p:pic>
      <p:pic>
        <p:nvPicPr>
          <p:cNvPr id="33" name="Gráfico 32" descr="Signo de intercalación hacia abajo">
            <a:extLst>
              <a:ext uri="{FF2B5EF4-FFF2-40B4-BE49-F238E27FC236}">
                <a16:creationId xmlns:a16="http://schemas.microsoft.com/office/drawing/2014/main" id="{8E98890C-88BC-499A-95DA-2C38C07AA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9262" y="1426330"/>
            <a:ext cx="746835" cy="746835"/>
          </a:xfrm>
          <a:prstGeom prst="rect">
            <a:avLst/>
          </a:prstGeom>
        </p:spPr>
      </p:pic>
      <p:pic>
        <p:nvPicPr>
          <p:cNvPr id="35" name="Gráfico 34" descr="Signo de intercalación hacia abajo">
            <a:extLst>
              <a:ext uri="{FF2B5EF4-FFF2-40B4-BE49-F238E27FC236}">
                <a16:creationId xmlns:a16="http://schemas.microsoft.com/office/drawing/2014/main" id="{F6C7F0A2-D718-412B-ABB3-01CCBEB41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333" y="3090705"/>
            <a:ext cx="746835" cy="746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04B0B7C1-C5BA-4CC1-B81C-077A8FC13EB2}"/>
                  </a:ext>
                </a:extLst>
              </p:cNvPr>
              <p:cNvSpPr txBox="1"/>
              <p:nvPr/>
            </p:nvSpPr>
            <p:spPr>
              <a:xfrm>
                <a:off x="7064945" y="3812182"/>
                <a:ext cx="37155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𝐴𝑁𝑁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400" i="1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04B0B7C1-C5BA-4CC1-B81C-077A8FC13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945" y="3812182"/>
                <a:ext cx="3715504" cy="369332"/>
              </a:xfrm>
              <a:prstGeom prst="rect">
                <a:avLst/>
              </a:prstGeom>
              <a:blipFill>
                <a:blip r:embed="rId7"/>
                <a:stretch>
                  <a:fillRect l="-1314" r="-164" b="-278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CuadroTexto 38">
            <a:extLst>
              <a:ext uri="{FF2B5EF4-FFF2-40B4-BE49-F238E27FC236}">
                <a16:creationId xmlns:a16="http://schemas.microsoft.com/office/drawing/2014/main" id="{586F8230-F6C8-40C1-8C63-178FCBF2C1B5}"/>
              </a:ext>
            </a:extLst>
          </p:cNvPr>
          <p:cNvSpPr txBox="1"/>
          <p:nvPr/>
        </p:nvSpPr>
        <p:spPr>
          <a:xfrm>
            <a:off x="9377643" y="6003053"/>
            <a:ext cx="26853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latin typeface="Bahnschrift" panose="020B0502040204020203" pitchFamily="34" charset="0"/>
              </a:rPr>
              <a:t>1189 epochs</a:t>
            </a:r>
          </a:p>
        </p:txBody>
      </p:sp>
    </p:spTree>
    <p:extLst>
      <p:ext uri="{BB962C8B-B14F-4D97-AF65-F5344CB8AC3E}">
        <p14:creationId xmlns:p14="http://schemas.microsoft.com/office/powerpoint/2010/main" val="243269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9" grpId="0"/>
      <p:bldP spid="37" grpId="0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283B1AE-1E3C-46EC-BB13-93B2B1B073A3}"/>
              </a:ext>
            </a:extLst>
          </p:cNvPr>
          <p:cNvSpPr txBox="1"/>
          <p:nvPr/>
        </p:nvSpPr>
        <p:spPr>
          <a:xfrm>
            <a:off x="315052" y="1396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Inversion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E91BDCA-CF7A-4AC7-ABB4-EDC58111E853}"/>
                  </a:ext>
                </a:extLst>
              </p:cNvPr>
              <p:cNvSpPr txBox="1"/>
              <p:nvPr/>
            </p:nvSpPr>
            <p:spPr>
              <a:xfrm>
                <a:off x="8654647" y="3015730"/>
                <a:ext cx="32126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𝐴𝑁𝑁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𝑜𝑏𝑠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400" i="1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E91BDCA-CF7A-4AC7-ABB4-EDC58111E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647" y="3015730"/>
                <a:ext cx="3212674" cy="369332"/>
              </a:xfrm>
              <a:prstGeom prst="rect">
                <a:avLst/>
              </a:prstGeom>
              <a:blipFill>
                <a:blip r:embed="rId2"/>
                <a:stretch>
                  <a:fillRect l="-1708" r="-190" b="-3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7DDDC3-975B-4C31-AC8D-7052995FEDB6}"/>
                  </a:ext>
                </a:extLst>
              </p:cNvPr>
              <p:cNvSpPr txBox="1"/>
              <p:nvPr/>
            </p:nvSpPr>
            <p:spPr>
              <a:xfrm>
                <a:off x="10933764" y="3015210"/>
                <a:ext cx="6396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</m:oMath>
                  </m:oMathPara>
                </a14:m>
                <a:endParaRPr lang="en-GB" sz="2400" i="1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7DDDC3-975B-4C31-AC8D-7052995FE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764" y="3015210"/>
                <a:ext cx="639662" cy="369332"/>
              </a:xfrm>
              <a:prstGeom prst="rect">
                <a:avLst/>
              </a:prstGeom>
              <a:blipFill>
                <a:blip r:embed="rId3"/>
                <a:stretch>
                  <a:fillRect l="-10476" r="-2857" b="-3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CD9AFA7-D579-4FD8-8605-1C5AF07B76FB}"/>
                  </a:ext>
                </a:extLst>
              </p:cNvPr>
              <p:cNvSpPr txBox="1"/>
              <p:nvPr/>
            </p:nvSpPr>
            <p:spPr>
              <a:xfrm>
                <a:off x="1380521" y="2293287"/>
                <a:ext cx="684098" cy="1814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3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3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ES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CD9AFA7-D579-4FD8-8605-1C5AF07B7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21" y="2293287"/>
                <a:ext cx="684098" cy="18142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áfico 11" descr="Signo de intercalación hacia abajo">
            <a:extLst>
              <a:ext uri="{FF2B5EF4-FFF2-40B4-BE49-F238E27FC236}">
                <a16:creationId xmlns:a16="http://schemas.microsoft.com/office/drawing/2014/main" id="{8B8A1DC3-7606-45B3-B4E7-FAA385EC6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230376" y="2826978"/>
            <a:ext cx="746835" cy="746835"/>
          </a:xfrm>
          <a:prstGeom prst="rect">
            <a:avLst/>
          </a:prstGeom>
        </p:spPr>
      </p:pic>
      <p:pic>
        <p:nvPicPr>
          <p:cNvPr id="14" name="Imagen 1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8E2AFFDD-B2D9-46BE-8563-AC7D95345F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6" t="17110" r="1469" b="24977"/>
          <a:stretch/>
        </p:blipFill>
        <p:spPr>
          <a:xfrm>
            <a:off x="3038354" y="2645602"/>
            <a:ext cx="4468200" cy="1109588"/>
          </a:xfrm>
          <a:prstGeom prst="rect">
            <a:avLst/>
          </a:prstGeom>
        </p:spPr>
      </p:pic>
      <p:pic>
        <p:nvPicPr>
          <p:cNvPr id="16" name="Gráfico 15" descr="Signo de intercalación hacia abajo">
            <a:extLst>
              <a:ext uri="{FF2B5EF4-FFF2-40B4-BE49-F238E27FC236}">
                <a16:creationId xmlns:a16="http://schemas.microsoft.com/office/drawing/2014/main" id="{1F15637D-6852-412B-842A-B9743C06A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7707183" y="2826976"/>
            <a:ext cx="746835" cy="746835"/>
          </a:xfrm>
          <a:prstGeom prst="rect">
            <a:avLst/>
          </a:prstGeom>
        </p:spPr>
      </p:pic>
      <p:sp>
        <p:nvSpPr>
          <p:cNvPr id="22" name="Flecha: doblada hacia arriba 21">
            <a:extLst>
              <a:ext uri="{FF2B5EF4-FFF2-40B4-BE49-F238E27FC236}">
                <a16:creationId xmlns:a16="http://schemas.microsoft.com/office/drawing/2014/main" id="{ECE1435D-A850-4187-BB87-CA5295E81C67}"/>
              </a:ext>
            </a:extLst>
          </p:cNvPr>
          <p:cNvSpPr/>
          <p:nvPr/>
        </p:nvSpPr>
        <p:spPr>
          <a:xfrm rot="5400000" flipV="1">
            <a:off x="8383828" y="2969595"/>
            <a:ext cx="1404258" cy="2975449"/>
          </a:xfrm>
          <a:prstGeom prst="bentUpArrow">
            <a:avLst>
              <a:gd name="adj1" fmla="val 6395"/>
              <a:gd name="adj2" fmla="val 11434"/>
              <a:gd name="adj3" fmla="val 27326"/>
            </a:avLst>
          </a:prstGeom>
          <a:solidFill>
            <a:srgbClr val="F19E6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B6B560CF-69B0-4637-AD54-BBE8C18CD06A}"/>
                  </a:ext>
                </a:extLst>
              </p:cNvPr>
              <p:cNvSpPr txBox="1"/>
              <p:nvPr/>
            </p:nvSpPr>
            <p:spPr>
              <a:xfrm>
                <a:off x="4831402" y="4697784"/>
                <a:ext cx="276683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𝑂𝑝𝑡𝑖𝑚𝑖𝑧𝑒𝑟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𝐴𝑑𝑎𝑚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B6B560CF-69B0-4637-AD54-BBE8C18CD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402" y="4697784"/>
                <a:ext cx="2766830" cy="461665"/>
              </a:xfrm>
              <a:prstGeom prst="rect">
                <a:avLst/>
              </a:prstGeom>
              <a:blipFill>
                <a:blip r:embed="rId8"/>
                <a:stretch>
                  <a:fillRect l="-662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lecha: doblada hacia arriba 25">
            <a:extLst>
              <a:ext uri="{FF2B5EF4-FFF2-40B4-BE49-F238E27FC236}">
                <a16:creationId xmlns:a16="http://schemas.microsoft.com/office/drawing/2014/main" id="{FD290420-0F95-4593-AE30-6B0FE5F00355}"/>
              </a:ext>
            </a:extLst>
          </p:cNvPr>
          <p:cNvSpPr/>
          <p:nvPr/>
        </p:nvSpPr>
        <p:spPr>
          <a:xfrm rot="10800000" flipV="1">
            <a:off x="1317172" y="4307439"/>
            <a:ext cx="3418114" cy="746836"/>
          </a:xfrm>
          <a:prstGeom prst="bentUpArrow">
            <a:avLst>
              <a:gd name="adj1" fmla="val 12411"/>
              <a:gd name="adj2" fmla="val 21451"/>
              <a:gd name="adj3" fmla="val 37715"/>
            </a:avLst>
          </a:prstGeom>
          <a:solidFill>
            <a:srgbClr val="F19E6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CB71EBC2-5D02-4CBE-9429-CBE06CAFEACF}"/>
                  </a:ext>
                </a:extLst>
              </p:cNvPr>
              <p:cNvSpPr txBox="1"/>
              <p:nvPr/>
            </p:nvSpPr>
            <p:spPr>
              <a:xfrm>
                <a:off x="341444" y="2293287"/>
                <a:ext cx="1907189" cy="1814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s-ES" sz="3200" b="0" i="1" smtClean="0">
                                    <a:latin typeface="Cambria Math" panose="02040503050406030204" pitchFamily="18" charset="0"/>
                                  </a:rPr>
                                  <m:t>.00083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3200" b="0" i="1" smtClean="0">
                                    <a:latin typeface="Cambria Math" panose="02040503050406030204" pitchFamily="18" charset="0"/>
                                  </a:rPr>
                                  <m:t>−0.002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ES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s-ES" sz="3200" b="0" i="1" smtClean="0">
                                          <a:latin typeface="Cambria Math" panose="02040503050406030204" pitchFamily="18" charset="0"/>
                                        </a:rPr>
                                        <m:t>.00051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CB71EBC2-5D02-4CBE-9429-CBE06CAFE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44" y="2293287"/>
                <a:ext cx="1907189" cy="18142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n 29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8B68B47-4298-4559-9543-4EF1E60DB23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09"/>
          <a:stretch/>
        </p:blipFill>
        <p:spPr>
          <a:xfrm>
            <a:off x="8296275" y="247686"/>
            <a:ext cx="3711197" cy="2436852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1982FE88-EEBD-4E9E-ACD5-5100E215FDB7}"/>
              </a:ext>
            </a:extLst>
          </p:cNvPr>
          <p:cNvSpPr txBox="1"/>
          <p:nvPr/>
        </p:nvSpPr>
        <p:spPr>
          <a:xfrm>
            <a:off x="9085957" y="6165470"/>
            <a:ext cx="2975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latin typeface="Bahnschrift" panose="020B0502040204020203" pitchFamily="34" charset="0"/>
              </a:rPr>
              <a:t>158839 iterations</a:t>
            </a:r>
          </a:p>
        </p:txBody>
      </p:sp>
    </p:spTree>
    <p:extLst>
      <p:ext uri="{BB962C8B-B14F-4D97-AF65-F5344CB8AC3E}">
        <p14:creationId xmlns:p14="http://schemas.microsoft.com/office/powerpoint/2010/main" val="11823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0" grpId="1"/>
      <p:bldP spid="22" grpId="0" animBg="1"/>
      <p:bldP spid="24" grpId="0"/>
      <p:bldP spid="26" grpId="0" animBg="1"/>
      <p:bldP spid="28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F1D5065-3BA5-4CB0-B846-2B7CF063210B}"/>
              </a:ext>
            </a:extLst>
          </p:cNvPr>
          <p:cNvSpPr txBox="1"/>
          <p:nvPr/>
        </p:nvSpPr>
        <p:spPr>
          <a:xfrm>
            <a:off x="2967081" y="3071354"/>
            <a:ext cx="6257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</a:rPr>
              <a:t>Results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82C9AEA-D112-4B41-8CD5-973DBBAAA766}"/>
              </a:ext>
            </a:extLst>
          </p:cNvPr>
          <p:cNvSpPr txBox="1"/>
          <p:nvPr/>
        </p:nvSpPr>
        <p:spPr>
          <a:xfrm>
            <a:off x="3219450" y="1332995"/>
            <a:ext cx="575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7299F0E-6431-49C9-B8C6-B32A4EA61F8E}"/>
              </a:ext>
            </a:extLst>
          </p:cNvPr>
          <p:cNvSpPr txBox="1"/>
          <p:nvPr/>
        </p:nvSpPr>
        <p:spPr>
          <a:xfrm>
            <a:off x="3219450" y="1912448"/>
            <a:ext cx="575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Objectives and motivation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5985A1-26B9-476E-8A0A-64F394D355F8}"/>
              </a:ext>
            </a:extLst>
          </p:cNvPr>
          <p:cNvSpPr txBox="1"/>
          <p:nvPr/>
        </p:nvSpPr>
        <p:spPr>
          <a:xfrm>
            <a:off x="3219450" y="2491901"/>
            <a:ext cx="575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890A366-93C1-4449-822A-426DBBBE0986}"/>
              </a:ext>
            </a:extLst>
          </p:cNvPr>
          <p:cNvSpPr txBox="1"/>
          <p:nvPr/>
        </p:nvSpPr>
        <p:spPr>
          <a:xfrm>
            <a:off x="3219450" y="3897028"/>
            <a:ext cx="575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Conclusions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9D329F7-6C24-451B-AF26-10913E2224BB}"/>
              </a:ext>
            </a:extLst>
          </p:cNvPr>
          <p:cNvSpPr txBox="1"/>
          <p:nvPr/>
        </p:nvSpPr>
        <p:spPr>
          <a:xfrm>
            <a:off x="3219450" y="750599"/>
            <a:ext cx="575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Preamble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614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F1D5065-3BA5-4CB0-B846-2B7CF063210B}"/>
              </a:ext>
            </a:extLst>
          </p:cNvPr>
          <p:cNvSpPr txBox="1"/>
          <p:nvPr/>
        </p:nvSpPr>
        <p:spPr>
          <a:xfrm>
            <a:off x="3219450" y="3105834"/>
            <a:ext cx="575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Results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77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4B2F859-C83F-4CBE-AB66-A673ADBE3DFD}"/>
              </a:ext>
            </a:extLst>
          </p:cNvPr>
          <p:cNvSpPr txBox="1"/>
          <p:nvPr/>
        </p:nvSpPr>
        <p:spPr>
          <a:xfrm>
            <a:off x="315052" y="1396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ANN training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21BD66-968B-4880-B4DB-89AD79B9D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359" y="1194350"/>
            <a:ext cx="8241386" cy="36113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F6299F99-30A9-4B3B-82C2-AF1AFC8A6747}"/>
                  </a:ext>
                </a:extLst>
              </p:cNvPr>
              <p:cNvSpPr txBox="1"/>
              <p:nvPr/>
            </p:nvSpPr>
            <p:spPr>
              <a:xfrm>
                <a:off x="3696436" y="5268390"/>
                <a:ext cx="54292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  <m:t>𝑙𝑜𝑠𝑠</m:t>
                                  </m:r>
                                </m:e>
                                <m:sub>
                                  <m: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  <m:t>𝑣𝑎𝑙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4.8 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F6299F99-30A9-4B3B-82C2-AF1AFC8A6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436" y="5268390"/>
                <a:ext cx="542923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009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monitor, pantalla, pequeño, foto&#10;&#10;Descripción generada automáticamente">
            <a:extLst>
              <a:ext uri="{FF2B5EF4-FFF2-40B4-BE49-F238E27FC236}">
                <a16:creationId xmlns:a16="http://schemas.microsoft.com/office/drawing/2014/main" id="{C4DCAF0F-2497-412B-978A-9F03957AD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165" y="1532303"/>
            <a:ext cx="5009184" cy="2556500"/>
          </a:xfrm>
          <a:prstGeom prst="rect">
            <a:avLst/>
          </a:prstGeom>
        </p:spPr>
      </p:pic>
      <p:pic>
        <p:nvPicPr>
          <p:cNvPr id="5" name="Imagen 4" descr="Imagen que contiene competencia de atletismo, bola, cuarto&#10;&#10;Descripción generada automáticamente">
            <a:extLst>
              <a:ext uri="{FF2B5EF4-FFF2-40B4-BE49-F238E27FC236}">
                <a16:creationId xmlns:a16="http://schemas.microsoft.com/office/drawing/2014/main" id="{8C206045-D3C4-4210-9277-C30BD3C8B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51" y="1532303"/>
            <a:ext cx="4090400" cy="25565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EC06196-9E34-4982-9399-F6259BEFA2E5}"/>
              </a:ext>
            </a:extLst>
          </p:cNvPr>
          <p:cNvSpPr txBox="1"/>
          <p:nvPr/>
        </p:nvSpPr>
        <p:spPr>
          <a:xfrm>
            <a:off x="342903" y="1582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Machine Learning and Astrophysics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4BB085D-52F5-4E8C-BB7E-A1C140175A07}"/>
              </a:ext>
            </a:extLst>
          </p:cNvPr>
          <p:cNvSpPr txBox="1"/>
          <p:nvPr/>
        </p:nvSpPr>
        <p:spPr>
          <a:xfrm>
            <a:off x="2421185" y="5325697"/>
            <a:ext cx="73496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Bahnschrift" panose="020B0502040204020203" pitchFamily="34" charset="0"/>
              </a:rPr>
              <a:t>Other </a:t>
            </a:r>
            <a:r>
              <a:rPr lang="en-GB" sz="2400" dirty="0">
                <a:latin typeface="Bahnschrift" panose="020B0502040204020203" pitchFamily="34" charset="0"/>
              </a:rPr>
              <a:t>applications</a:t>
            </a:r>
            <a:r>
              <a:rPr lang="es-ES" sz="2400" dirty="0">
                <a:latin typeface="Bahnschrift" panose="020B0502040204020203" pitchFamily="34" charset="0"/>
              </a:rPr>
              <a:t>? </a:t>
            </a:r>
            <a:r>
              <a:rPr lang="en-GB" sz="2400" dirty="0">
                <a:latin typeface="Bahnschrift" panose="020B0502040204020203" pitchFamily="34" charset="0"/>
              </a:rPr>
              <a:t>→ </a:t>
            </a:r>
            <a:r>
              <a:rPr lang="es-ES" sz="2400" dirty="0">
                <a:latin typeface="Bahnschrift" panose="020B0502040204020203" pitchFamily="34" charset="0"/>
              </a:rPr>
              <a:t>Inversion </a:t>
            </a:r>
            <a:r>
              <a:rPr lang="en-GB" sz="2400" dirty="0">
                <a:latin typeface="Bahnschrift" panose="020B0502040204020203" pitchFamily="34" charset="0"/>
              </a:rPr>
              <a:t>of</a:t>
            </a:r>
            <a:r>
              <a:rPr lang="es-ES" sz="2400" dirty="0">
                <a:latin typeface="Bahnschrift" panose="020B0502040204020203" pitchFamily="34" charset="0"/>
              </a:rPr>
              <a:t> Stokes Profiles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53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5B05019-1771-4168-807A-DA86F26CFB47}"/>
              </a:ext>
            </a:extLst>
          </p:cNvPr>
          <p:cNvSpPr txBox="1"/>
          <p:nvPr/>
        </p:nvSpPr>
        <p:spPr>
          <a:xfrm>
            <a:off x="315052" y="1396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ANN training</a:t>
            </a:r>
          </a:p>
        </p:txBody>
      </p:sp>
      <p:pic>
        <p:nvPicPr>
          <p:cNvPr id="5" name="Imagen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00ACB506-CCD4-40F3-B012-64FE85E1B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52" y="3143695"/>
            <a:ext cx="5580665" cy="3561909"/>
          </a:xfrm>
          <a:prstGeom prst="rect">
            <a:avLst/>
          </a:prstGeom>
        </p:spPr>
      </p:pic>
      <p:pic>
        <p:nvPicPr>
          <p:cNvPr id="9" name="Imagen 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406A2596-8294-4A04-81D7-CF4BECE63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52" y="943618"/>
            <a:ext cx="5670726" cy="356944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824109A-9EA5-4903-96C1-CA0AF7F72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038" y="2010335"/>
            <a:ext cx="3722692" cy="3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98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E84E21E3-B330-496D-A165-F10EC8454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857" y="1191269"/>
            <a:ext cx="6654286" cy="422127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3E7301B-6711-4CF9-A8C0-1DC20D15F204}"/>
              </a:ext>
            </a:extLst>
          </p:cNvPr>
          <p:cNvSpPr txBox="1"/>
          <p:nvPr/>
        </p:nvSpPr>
        <p:spPr>
          <a:xfrm>
            <a:off x="315052" y="1396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ANN training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9D93D52-7157-4533-B6E4-E3382BD61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706" y="6002449"/>
            <a:ext cx="3722692" cy="3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93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0E325233-C7DA-4093-8464-9149B8F44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8" y="2338122"/>
            <a:ext cx="5291666" cy="2751666"/>
          </a:xfrm>
          <a:prstGeom prst="rect">
            <a:avLst/>
          </a:prstGeom>
        </p:spPr>
      </p:pic>
      <p:pic>
        <p:nvPicPr>
          <p:cNvPr id="5" name="Imagen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68A06C2-4DCB-4E76-BAEB-5319E6E24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65" y="2357966"/>
            <a:ext cx="5291667" cy="271197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B3E4125-7707-45EF-8B30-AFC5A69BE46D}"/>
              </a:ext>
            </a:extLst>
          </p:cNvPr>
          <p:cNvSpPr txBox="1"/>
          <p:nvPr/>
        </p:nvSpPr>
        <p:spPr>
          <a:xfrm>
            <a:off x="315052" y="1396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ANN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B04FC94E-7F5E-44C5-913E-294D95955C8C}"/>
                  </a:ext>
                </a:extLst>
              </p:cNvPr>
              <p:cNvSpPr txBox="1"/>
              <p:nvPr/>
            </p:nvSpPr>
            <p:spPr>
              <a:xfrm>
                <a:off x="2991555" y="1246748"/>
                <a:ext cx="6208889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~ </m:t>
                      </m:r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</m:t>
                          </m:r>
                        </m:sup>
                      </m:sSup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26</m:t>
                          </m:r>
                        </m:sup>
                      </m:sSup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p>
                        <m:sSup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B04FC94E-7F5E-44C5-913E-294D95955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555" y="1246748"/>
                <a:ext cx="6208889" cy="465833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46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9B3E4125-7707-45EF-8B30-AFC5A69BE46D}"/>
              </a:ext>
            </a:extLst>
          </p:cNvPr>
          <p:cNvSpPr txBox="1"/>
          <p:nvPr/>
        </p:nvSpPr>
        <p:spPr>
          <a:xfrm>
            <a:off x="315052" y="1396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ANN training</a:t>
            </a:r>
          </a:p>
        </p:txBody>
      </p:sp>
      <p:pic>
        <p:nvPicPr>
          <p:cNvPr id="4" name="Imagen 3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DC3EDE83-6A58-417F-8D7A-70C3B9CF9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906" y="2191733"/>
            <a:ext cx="5459048" cy="2857221"/>
          </a:xfrm>
          <a:prstGeom prst="rect">
            <a:avLst/>
          </a:prstGeom>
        </p:spPr>
      </p:pic>
      <p:pic>
        <p:nvPicPr>
          <p:cNvPr id="8" name="Imagen 7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9CB8A963-D6C0-4946-90B7-4F6BF8029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52" y="2191733"/>
            <a:ext cx="5462521" cy="2857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C26C994A-697C-4328-A228-56E223B45B1E}"/>
                  </a:ext>
                </a:extLst>
              </p:cNvPr>
              <p:cNvSpPr txBox="1"/>
              <p:nvPr/>
            </p:nvSpPr>
            <p:spPr>
              <a:xfrm>
                <a:off x="2991555" y="1163631"/>
                <a:ext cx="6208889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~ </m:t>
                      </m:r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</m:t>
                          </m:r>
                        </m:sup>
                      </m:sSup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26</m:t>
                          </m:r>
                        </m:sup>
                      </m:sSup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p>
                        <m:sSup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C26C994A-697C-4328-A228-56E223B45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555" y="1163631"/>
                <a:ext cx="6208889" cy="465833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9450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E2ADD47-F2AB-4BB3-9B3E-5325C185F58C}"/>
              </a:ext>
            </a:extLst>
          </p:cNvPr>
          <p:cNvSpPr txBox="1"/>
          <p:nvPr/>
        </p:nvSpPr>
        <p:spPr>
          <a:xfrm>
            <a:off x="315052" y="1396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Inversion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3F129B-1CD2-477A-9322-90BBD5459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485" y="1587039"/>
            <a:ext cx="9091133" cy="368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68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E2ADD47-F2AB-4BB3-9B3E-5325C185F58C}"/>
              </a:ext>
            </a:extLst>
          </p:cNvPr>
          <p:cNvSpPr txBox="1"/>
          <p:nvPr/>
        </p:nvSpPr>
        <p:spPr>
          <a:xfrm>
            <a:off x="315052" y="1396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Inversion</a:t>
            </a:r>
          </a:p>
        </p:txBody>
      </p:sp>
      <p:pic>
        <p:nvPicPr>
          <p:cNvPr id="4" name="Imagen 3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DFF373D6-2B69-423A-84F1-22C3A41A7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89" y="714375"/>
            <a:ext cx="7768222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74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E2ADD47-F2AB-4BB3-9B3E-5325C185F58C}"/>
              </a:ext>
            </a:extLst>
          </p:cNvPr>
          <p:cNvSpPr txBox="1"/>
          <p:nvPr/>
        </p:nvSpPr>
        <p:spPr>
          <a:xfrm>
            <a:off x="315052" y="1396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Inversion</a:t>
            </a:r>
          </a:p>
        </p:txBody>
      </p:sp>
      <p:pic>
        <p:nvPicPr>
          <p:cNvPr id="5" name="Imagen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6E22C82B-0FD8-41CD-A09B-6E44C179C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032" y="885825"/>
            <a:ext cx="7335936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22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E2ADD47-F2AB-4BB3-9B3E-5325C185F58C}"/>
              </a:ext>
            </a:extLst>
          </p:cNvPr>
          <p:cNvSpPr txBox="1"/>
          <p:nvPr/>
        </p:nvSpPr>
        <p:spPr>
          <a:xfrm>
            <a:off x="315052" y="1396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Inversion</a:t>
            </a:r>
          </a:p>
        </p:txBody>
      </p:sp>
      <p:pic>
        <p:nvPicPr>
          <p:cNvPr id="4" name="Imagen 3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84B79330-1FB5-490C-B400-117AD63AF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032" y="865243"/>
            <a:ext cx="7335936" cy="512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35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E8ECBE7-C757-4303-882E-3B7A865ACB63}"/>
              </a:ext>
            </a:extLst>
          </p:cNvPr>
          <p:cNvSpPr txBox="1"/>
          <p:nvPr/>
        </p:nvSpPr>
        <p:spPr>
          <a:xfrm>
            <a:off x="3219450" y="276909"/>
            <a:ext cx="575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Conclusions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8D93C6F-2026-462D-A4E7-9CB0A54B6667}"/>
              </a:ext>
            </a:extLst>
          </p:cNvPr>
          <p:cNvSpPr txBox="1"/>
          <p:nvPr/>
        </p:nvSpPr>
        <p:spPr>
          <a:xfrm>
            <a:off x="793042" y="1882544"/>
            <a:ext cx="6129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1"/>
                </a:solidFill>
              </a:rPr>
              <a:t>Poorly adjusted profiles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AB4FB4-C711-4AA0-9A9A-749BF5395657}"/>
              </a:ext>
            </a:extLst>
          </p:cNvPr>
          <p:cNvSpPr txBox="1"/>
          <p:nvPr/>
        </p:nvSpPr>
        <p:spPr>
          <a:xfrm>
            <a:off x="793042" y="3201071"/>
            <a:ext cx="10092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1"/>
                </a:solidFill>
              </a:rPr>
              <a:t>Ineffective to carry out inversions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34CD923-A21C-4BCA-8471-BA31D2AD2592}"/>
              </a:ext>
            </a:extLst>
          </p:cNvPr>
          <p:cNvSpPr txBox="1"/>
          <p:nvPr/>
        </p:nvSpPr>
        <p:spPr>
          <a:xfrm>
            <a:off x="793042" y="4519598"/>
            <a:ext cx="11102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1"/>
                </a:solidFill>
              </a:rPr>
              <a:t>Room to improve: customizable, future developments....</a:t>
            </a: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867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FD9D7E7-DF77-490E-BCAC-DB04B3804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8D3699-71D0-43ED-A7CE-F02D1DA04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4722" y="3131936"/>
            <a:ext cx="1240640" cy="1240638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4">
            <a:extLst>
              <a:ext uri="{FF2B5EF4-FFF2-40B4-BE49-F238E27FC236}">
                <a16:creationId xmlns:a16="http://schemas.microsoft.com/office/drawing/2014/main" id="{48A6DC93-4348-48FB-A1F6-6E8F5C96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111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9DAE388-B2A3-4B9E-84C8-6333F370DC7D}"/>
              </a:ext>
            </a:extLst>
          </p:cNvPr>
          <p:cNvSpPr/>
          <p:nvPr/>
        </p:nvSpPr>
        <p:spPr>
          <a:xfrm>
            <a:off x="0" y="0"/>
            <a:ext cx="12224950" cy="685799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Imagen 5" descr="Imagen que contiene persona, lentes, viendo, sostener&#10;&#10;Descripción generada automáticamente">
            <a:extLst>
              <a:ext uri="{FF2B5EF4-FFF2-40B4-BE49-F238E27FC236}">
                <a16:creationId xmlns:a16="http://schemas.microsoft.com/office/drawing/2014/main" id="{AE5D2D84-E54F-4087-9DD0-DAE0C4320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6" r="16831"/>
          <a:stretch/>
        </p:blipFill>
        <p:spPr>
          <a:xfrm>
            <a:off x="6124764" y="10"/>
            <a:ext cx="6067239" cy="6857990"/>
          </a:xfrm>
          <a:custGeom>
            <a:avLst/>
            <a:gdLst/>
            <a:ahLst/>
            <a:cxnLst/>
            <a:rect l="l" t="t" r="r" b="b"/>
            <a:pathLst>
              <a:path w="6067239" h="6858000">
                <a:moveTo>
                  <a:pt x="1619628" y="0"/>
                </a:moveTo>
                <a:lnTo>
                  <a:pt x="6067239" y="0"/>
                </a:lnTo>
                <a:lnTo>
                  <a:pt x="6067239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243DF4D-C6F5-4EAB-B0B7-0683FBF8CCB8}"/>
              </a:ext>
            </a:extLst>
          </p:cNvPr>
          <p:cNvSpPr txBox="1"/>
          <p:nvPr/>
        </p:nvSpPr>
        <p:spPr>
          <a:xfrm>
            <a:off x="395217" y="3075052"/>
            <a:ext cx="5334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  <a:latin typeface="Bahnschrift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53464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F1D5065-3BA5-4CB0-B846-2B7CF063210B}"/>
              </a:ext>
            </a:extLst>
          </p:cNvPr>
          <p:cNvSpPr txBox="1"/>
          <p:nvPr/>
        </p:nvSpPr>
        <p:spPr>
          <a:xfrm>
            <a:off x="4152900" y="3075057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</a:rPr>
              <a:t>Introduction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82C9AEA-D112-4B41-8CD5-973DBBAAA766}"/>
              </a:ext>
            </a:extLst>
          </p:cNvPr>
          <p:cNvSpPr txBox="1"/>
          <p:nvPr/>
        </p:nvSpPr>
        <p:spPr>
          <a:xfrm>
            <a:off x="3219450" y="3890664"/>
            <a:ext cx="575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Objectives and motivation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7299F0E-6431-49C9-B8C6-B32A4EA61F8E}"/>
              </a:ext>
            </a:extLst>
          </p:cNvPr>
          <p:cNvSpPr txBox="1"/>
          <p:nvPr/>
        </p:nvSpPr>
        <p:spPr>
          <a:xfrm>
            <a:off x="3219450" y="4465546"/>
            <a:ext cx="575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5985A1-26B9-476E-8A0A-64F394D355F8}"/>
              </a:ext>
            </a:extLst>
          </p:cNvPr>
          <p:cNvSpPr txBox="1"/>
          <p:nvPr/>
        </p:nvSpPr>
        <p:spPr>
          <a:xfrm>
            <a:off x="3219450" y="5040428"/>
            <a:ext cx="575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D8A88E2-D40E-4963-96BA-7042EE807CE6}"/>
              </a:ext>
            </a:extLst>
          </p:cNvPr>
          <p:cNvSpPr txBox="1"/>
          <p:nvPr/>
        </p:nvSpPr>
        <p:spPr>
          <a:xfrm>
            <a:off x="3219450" y="5615310"/>
            <a:ext cx="575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Conclusions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4C212D-1C7B-49DA-91C0-C81371F49E4A}"/>
              </a:ext>
            </a:extLst>
          </p:cNvPr>
          <p:cNvSpPr txBox="1"/>
          <p:nvPr/>
        </p:nvSpPr>
        <p:spPr>
          <a:xfrm>
            <a:off x="3219450" y="2500175"/>
            <a:ext cx="575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Preamble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616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3ED5518-5466-42D8-9D8E-B1BE0DFB4D3A}"/>
              </a:ext>
            </a:extLst>
          </p:cNvPr>
          <p:cNvSpPr txBox="1"/>
          <p:nvPr/>
        </p:nvSpPr>
        <p:spPr>
          <a:xfrm>
            <a:off x="342903" y="1582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Machine Learning and Deep Learning</a:t>
            </a:r>
          </a:p>
        </p:txBody>
      </p:sp>
      <p:pic>
        <p:nvPicPr>
          <p:cNvPr id="5" name="Imagen 4" descr="Imagen que contiene mapa&#10;&#10;Descripción generada automáticamente">
            <a:extLst>
              <a:ext uri="{FF2B5EF4-FFF2-40B4-BE49-F238E27FC236}">
                <a16:creationId xmlns:a16="http://schemas.microsoft.com/office/drawing/2014/main" id="{BD9018D7-0965-4A3D-9D49-FAA7DE2352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190875" y="1545223"/>
            <a:ext cx="5810250" cy="2190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88B5E23-73E2-4AD4-BE0E-0B6E4305DB6E}"/>
                  </a:ext>
                </a:extLst>
              </p:cNvPr>
              <p:cNvSpPr txBox="1"/>
              <p:nvPr/>
            </p:nvSpPr>
            <p:spPr>
              <a:xfrm>
                <a:off x="4160240" y="4661297"/>
                <a:ext cx="40439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3600" dirty="0"/>
                  <a:t>output = </a:t>
                </a:r>
                <a:r>
                  <a:rPr lang="es-ES" sz="3600" b="1" dirty="0"/>
                  <a:t>T</a:t>
                </a:r>
                <a:r>
                  <a:rPr lang="es-ES" sz="3600" dirty="0"/>
                  <a:t>(</a:t>
                </a:r>
                <a14:m>
                  <m:oMath xmlns:m="http://schemas.openxmlformats.org/officeDocument/2006/math">
                    <m:r>
                      <a:rPr lang="es-ES" sz="3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s-ES" sz="3600" dirty="0"/>
                  <a:t>, input) </a:t>
                </a:r>
                <a:endParaRPr lang="en-GB" sz="36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88B5E23-73E2-4AD4-BE0E-0B6E4305D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240" y="4661297"/>
                <a:ext cx="4043959" cy="646331"/>
              </a:xfrm>
              <a:prstGeom prst="rect">
                <a:avLst/>
              </a:prstGeom>
              <a:blipFill>
                <a:blip r:embed="rId3"/>
                <a:stretch>
                  <a:fillRect l="-3916" t="-16038" r="-7078" b="-339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779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2951FB7-7D60-417D-9B38-F0BDB640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6" t="17110" r="1469" b="24977"/>
          <a:stretch/>
        </p:blipFill>
        <p:spPr>
          <a:xfrm>
            <a:off x="342903" y="2365754"/>
            <a:ext cx="7207336" cy="1789799"/>
          </a:xfrm>
          <a:prstGeom prst="rect">
            <a:avLst/>
          </a:prstGeom>
        </p:spPr>
      </p:pic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47FDB5D-36F3-472C-B9AA-2AE61F1C71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" t="14483" r="64908" b="23005"/>
          <a:stretch/>
        </p:blipFill>
        <p:spPr>
          <a:xfrm>
            <a:off x="8177086" y="2371543"/>
            <a:ext cx="3581397" cy="178401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C5B7AAC-E217-4236-B6FF-1E9D8434AD40}"/>
              </a:ext>
            </a:extLst>
          </p:cNvPr>
          <p:cNvSpPr txBox="1"/>
          <p:nvPr/>
        </p:nvSpPr>
        <p:spPr>
          <a:xfrm>
            <a:off x="342903" y="1582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Machine Learning and Deep Learning</a:t>
            </a:r>
          </a:p>
        </p:txBody>
      </p:sp>
      <p:pic>
        <p:nvPicPr>
          <p:cNvPr id="13" name="Imagen 1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CA44AAC7-68E0-4858-8364-8F28AAD4A1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4" t="82247" r="12720"/>
          <a:stretch/>
        </p:blipFill>
        <p:spPr>
          <a:xfrm>
            <a:off x="2566303" y="4886947"/>
            <a:ext cx="7745200" cy="56964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1941FDD-3346-4036-A4FB-23D082DEB49B}"/>
              </a:ext>
            </a:extLst>
          </p:cNvPr>
          <p:cNvSpPr txBox="1"/>
          <p:nvPr/>
        </p:nvSpPr>
        <p:spPr>
          <a:xfrm>
            <a:off x="7425105" y="1605492"/>
            <a:ext cx="5085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Bahnschrift" panose="020B0502040204020203" pitchFamily="34" charset="0"/>
              </a:rPr>
              <a:t>Shallow neural Network</a:t>
            </a:r>
            <a:endParaRPr lang="en-GB" sz="2400" dirty="0">
              <a:latin typeface="Bahnschrift" panose="020B0502040204020203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CE0ABD6-2923-4367-BD0E-F9E6DCC96EFD}"/>
              </a:ext>
            </a:extLst>
          </p:cNvPr>
          <p:cNvSpPr txBox="1"/>
          <p:nvPr/>
        </p:nvSpPr>
        <p:spPr>
          <a:xfrm>
            <a:off x="2301471" y="1605492"/>
            <a:ext cx="3142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Bahnschrift" panose="020B0502040204020203" pitchFamily="34" charset="0"/>
              </a:rPr>
              <a:t>Deep Neural Network</a:t>
            </a:r>
            <a:endParaRPr lang="en-GB" sz="2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83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130F595-7B0B-409E-AF8F-C78457D331AA}"/>
              </a:ext>
            </a:extLst>
          </p:cNvPr>
          <p:cNvSpPr txBox="1"/>
          <p:nvPr/>
        </p:nvSpPr>
        <p:spPr>
          <a:xfrm>
            <a:off x="342903" y="1582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Stokes Profiles</a:t>
            </a:r>
          </a:p>
        </p:txBody>
      </p:sp>
      <p:pic>
        <p:nvPicPr>
          <p:cNvPr id="7" name="Imagen 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A3A98F6B-240B-428E-AB58-EBDBAB29AF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78"/>
          <a:stretch/>
        </p:blipFill>
        <p:spPr>
          <a:xfrm>
            <a:off x="2881750" y="1073634"/>
            <a:ext cx="7114305" cy="471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72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7A52E67-3649-4BFA-AE1E-A3342B7717AE}"/>
              </a:ext>
            </a:extLst>
          </p:cNvPr>
          <p:cNvSpPr txBox="1"/>
          <p:nvPr/>
        </p:nvSpPr>
        <p:spPr>
          <a:xfrm>
            <a:off x="407462" y="1607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Synthesis of Stokes Profiles</a:t>
            </a:r>
          </a:p>
        </p:txBody>
      </p:sp>
      <p:pic>
        <p:nvPicPr>
          <p:cNvPr id="9" name="Imagen 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277D2A75-1273-45DE-954F-19B95865EF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09"/>
          <a:stretch/>
        </p:blipFill>
        <p:spPr>
          <a:xfrm>
            <a:off x="7480750" y="2159513"/>
            <a:ext cx="4472751" cy="2936905"/>
          </a:xfrm>
          <a:prstGeom prst="rect">
            <a:avLst/>
          </a:prstGeom>
        </p:spPr>
      </p:pic>
      <p:pic>
        <p:nvPicPr>
          <p:cNvPr id="15" name="Imagen 1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FC8D6098-4346-402E-8385-75945CE09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8" y="1087966"/>
            <a:ext cx="5820504" cy="4682067"/>
          </a:xfrm>
          <a:prstGeom prst="rect">
            <a:avLst/>
          </a:prstGeom>
        </p:spPr>
      </p:pic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30CF24D0-44A9-4F30-A243-DA636366147A}"/>
              </a:ext>
            </a:extLst>
          </p:cNvPr>
          <p:cNvSpPr/>
          <p:nvPr/>
        </p:nvSpPr>
        <p:spPr>
          <a:xfrm>
            <a:off x="5918082" y="3198166"/>
            <a:ext cx="985941" cy="461665"/>
          </a:xfrm>
          <a:prstGeom prst="rightArrow">
            <a:avLst/>
          </a:prstGeom>
          <a:solidFill>
            <a:srgbClr val="F19E6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2B1D94C-F96A-43F1-8DDA-E09B709C32D5}"/>
              </a:ext>
            </a:extLst>
          </p:cNvPr>
          <p:cNvSpPr txBox="1"/>
          <p:nvPr/>
        </p:nvSpPr>
        <p:spPr>
          <a:xfrm>
            <a:off x="5918082" y="2480733"/>
            <a:ext cx="897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RTE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289831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7A52E67-3649-4BFA-AE1E-A3342B7717AE}"/>
              </a:ext>
            </a:extLst>
          </p:cNvPr>
          <p:cNvSpPr txBox="1"/>
          <p:nvPr/>
        </p:nvSpPr>
        <p:spPr>
          <a:xfrm>
            <a:off x="315052" y="18857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ahnschrift" panose="020B0502040204020203" pitchFamily="34" charset="0"/>
              </a:rPr>
              <a:t>Inversion of Stokes Profiles</a:t>
            </a:r>
          </a:p>
        </p:txBody>
      </p:sp>
      <p:pic>
        <p:nvPicPr>
          <p:cNvPr id="9" name="Imagen 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277D2A75-1273-45DE-954F-19B95865EF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09"/>
          <a:stretch/>
        </p:blipFill>
        <p:spPr>
          <a:xfrm>
            <a:off x="7480750" y="2159513"/>
            <a:ext cx="4472751" cy="2936905"/>
          </a:xfrm>
          <a:prstGeom prst="rect">
            <a:avLst/>
          </a:prstGeom>
        </p:spPr>
      </p:pic>
      <p:pic>
        <p:nvPicPr>
          <p:cNvPr id="15" name="Imagen 1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FC8D6098-4346-402E-8385-75945CE09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8" y="1087966"/>
            <a:ext cx="5820504" cy="4682067"/>
          </a:xfrm>
          <a:prstGeom prst="rect">
            <a:avLst/>
          </a:prstGeom>
        </p:spPr>
      </p:pic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30CF24D0-44A9-4F30-A243-DA636366147A}"/>
              </a:ext>
            </a:extLst>
          </p:cNvPr>
          <p:cNvSpPr/>
          <p:nvPr/>
        </p:nvSpPr>
        <p:spPr>
          <a:xfrm flipH="1">
            <a:off x="5918082" y="3198166"/>
            <a:ext cx="985941" cy="461665"/>
          </a:xfrm>
          <a:prstGeom prst="rightArrow">
            <a:avLst/>
          </a:prstGeom>
          <a:solidFill>
            <a:srgbClr val="F19E6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5497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1">
      <a:majorFont>
        <a:latin typeface="Bahnschrift"/>
        <a:ea typeface=""/>
        <a:cs typeface=""/>
      </a:majorFont>
      <a:minorFont>
        <a:latin typeface="Bahnschrif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2022</TotalTime>
  <Words>297</Words>
  <Application>Microsoft Office PowerPoint</Application>
  <PresentationFormat>Panorámica</PresentationFormat>
  <Paragraphs>113</Paragraphs>
  <Slides>39</Slides>
  <Notes>0</Notes>
  <HiddenSlides>3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3" baseType="lpstr">
      <vt:lpstr>Arial</vt:lpstr>
      <vt:lpstr>Bahnschrift</vt:lpstr>
      <vt:lpstr>Cambria Math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Yazmina Zurita</dc:creator>
  <cp:lastModifiedBy>Yazmina Zurita</cp:lastModifiedBy>
  <cp:revision>68</cp:revision>
  <dcterms:created xsi:type="dcterms:W3CDTF">2020-07-17T09:47:22Z</dcterms:created>
  <dcterms:modified xsi:type="dcterms:W3CDTF">2020-07-21T09:29:13Z</dcterms:modified>
</cp:coreProperties>
</file>